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4097" r:id="rId2"/>
  </p:sldMasterIdLst>
  <p:notesMasterIdLst>
    <p:notesMasterId r:id="rId53"/>
  </p:notesMasterIdLst>
  <p:handoutMasterIdLst>
    <p:handoutMasterId r:id="rId54"/>
  </p:handoutMasterIdLst>
  <p:sldIdLst>
    <p:sldId id="257" r:id="rId3"/>
    <p:sldId id="287" r:id="rId4"/>
    <p:sldId id="288" r:id="rId5"/>
    <p:sldId id="289" r:id="rId6"/>
    <p:sldId id="290" r:id="rId7"/>
    <p:sldId id="291" r:id="rId8"/>
    <p:sldId id="292" r:id="rId9"/>
    <p:sldId id="293" r:id="rId10"/>
    <p:sldId id="294" r:id="rId11"/>
    <p:sldId id="295" r:id="rId12"/>
    <p:sldId id="297" r:id="rId13"/>
    <p:sldId id="298" r:id="rId14"/>
    <p:sldId id="299" r:id="rId15"/>
    <p:sldId id="300" r:id="rId16"/>
    <p:sldId id="301" r:id="rId17"/>
    <p:sldId id="302" r:id="rId18"/>
    <p:sldId id="303" r:id="rId19"/>
    <p:sldId id="304" r:id="rId20"/>
    <p:sldId id="305" r:id="rId21"/>
    <p:sldId id="306" r:id="rId22"/>
    <p:sldId id="308" r:id="rId23"/>
    <p:sldId id="309" r:id="rId24"/>
    <p:sldId id="310" r:id="rId25"/>
    <p:sldId id="311" r:id="rId26"/>
    <p:sldId id="312" r:id="rId27"/>
    <p:sldId id="313" r:id="rId28"/>
    <p:sldId id="314" r:id="rId29"/>
    <p:sldId id="315" r:id="rId30"/>
    <p:sldId id="316" r:id="rId31"/>
    <p:sldId id="317" r:id="rId32"/>
    <p:sldId id="319" r:id="rId33"/>
    <p:sldId id="320" r:id="rId34"/>
    <p:sldId id="321" r:id="rId35"/>
    <p:sldId id="322" r:id="rId36"/>
    <p:sldId id="323" r:id="rId37"/>
    <p:sldId id="324" r:id="rId38"/>
    <p:sldId id="325" r:id="rId39"/>
    <p:sldId id="326" r:id="rId40"/>
    <p:sldId id="327" r:id="rId41"/>
    <p:sldId id="328" r:id="rId42"/>
    <p:sldId id="330" r:id="rId43"/>
    <p:sldId id="331" r:id="rId44"/>
    <p:sldId id="332" r:id="rId45"/>
    <p:sldId id="333" r:id="rId46"/>
    <p:sldId id="334" r:id="rId47"/>
    <p:sldId id="335" r:id="rId48"/>
    <p:sldId id="336" r:id="rId49"/>
    <p:sldId id="337" r:id="rId50"/>
    <p:sldId id="338" r:id="rId51"/>
    <p:sldId id="339"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969" autoAdjust="0"/>
    <p:restoredTop sz="94721" autoAdjust="0"/>
  </p:normalViewPr>
  <p:slideViewPr>
    <p:cSldViewPr snapToGrid="0" showGuides="1">
      <p:cViewPr>
        <p:scale>
          <a:sx n="41" d="100"/>
          <a:sy n="41" d="100"/>
        </p:scale>
        <p:origin x="-960" y="-84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65" d="100"/>
          <a:sy n="65" d="100"/>
        </p:scale>
        <p:origin x="1848"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447117E-D58A-422A-A81B-362E9F2EA265}" type="datetimeFigureOut">
              <a:rPr lang="en-US" smtClean="0"/>
              <a:t>1/23/2015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438575-B761-4121-A7E4-457BB626566A}" type="slidenum">
              <a:rPr lang="en-US" smtClean="0"/>
              <a:t>‹#›</a:t>
            </a:fld>
            <a:endParaRPr lang="en-US"/>
          </a:p>
        </p:txBody>
      </p:sp>
    </p:spTree>
    <p:extLst>
      <p:ext uri="{BB962C8B-B14F-4D97-AF65-F5344CB8AC3E}">
        <p14:creationId xmlns:p14="http://schemas.microsoft.com/office/powerpoint/2010/main" val="6239646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552672-2D72-42C2-B0B5-4CADDCB794C9}" type="datetimeFigureOut">
              <a:rPr lang="en-US" smtClean="0"/>
              <a:t>1/23/2015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4BA502-DDEA-4552-B72A-9C62FF6620C8}" type="slidenum">
              <a:rPr lang="en-US" smtClean="0"/>
              <a:t>‹#›</a:t>
            </a:fld>
            <a:endParaRPr lang="en-US"/>
          </a:p>
        </p:txBody>
      </p:sp>
    </p:spTree>
    <p:extLst>
      <p:ext uri="{BB962C8B-B14F-4D97-AF65-F5344CB8AC3E}">
        <p14:creationId xmlns:p14="http://schemas.microsoft.com/office/powerpoint/2010/main" val="2152134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1166374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742038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32099656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ategory 1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18" y="1990049"/>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9"/>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7"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2"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left triangle to return to the game board slide. </a:t>
            </a:r>
          </a:p>
        </p:txBody>
      </p:sp>
      <p:sp>
        <p:nvSpPr>
          <p:cNvPr id="6" name="Title 5"/>
          <p:cNvSpPr>
            <a:spLocks noGrp="1"/>
          </p:cNvSpPr>
          <p:nvPr>
            <p:ph type="title" hasCustomPrompt="1"/>
          </p:nvPr>
        </p:nvSpPr>
        <p:spPr/>
        <p:txBody>
          <a:bodyPr/>
          <a:lstStyle>
            <a:lvl1pPr>
              <a:defRPr>
                <a:solidFill>
                  <a:schemeClr val="tx1">
                    <a:alpha val="63000"/>
                  </a:schemeClr>
                </a:solidFill>
              </a:defRPr>
            </a:lvl1pPr>
          </a:lstStyle>
          <a:p>
            <a:r>
              <a:rPr lang="en-US" dirty="0" smtClean="0"/>
              <a:t>Category 1</a:t>
            </a:r>
            <a:endParaRPr lang="en-US" dirty="0"/>
          </a:p>
        </p:txBody>
      </p:sp>
      <p:sp>
        <p:nvSpPr>
          <p:cNvPr id="14"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20082298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ategory 1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18"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9"/>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6"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4"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1</a:t>
            </a:r>
            <a:endParaRPr lang="en-US" dirty="0"/>
          </a:p>
        </p:txBody>
      </p:sp>
    </p:spTree>
    <p:extLst>
      <p:ext uri="{BB962C8B-B14F-4D97-AF65-F5344CB8AC3E}">
        <p14:creationId xmlns:p14="http://schemas.microsoft.com/office/powerpoint/2010/main" val="13196018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ategory 2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18" y="1990049"/>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9"/>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7"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2</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087391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ategory 2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18"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9"/>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6"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2</a:t>
            </a:r>
            <a:endParaRPr lang="en-US" dirty="0"/>
          </a:p>
        </p:txBody>
      </p:sp>
    </p:spTree>
    <p:extLst>
      <p:ext uri="{BB962C8B-B14F-4D97-AF65-F5344CB8AC3E}">
        <p14:creationId xmlns:p14="http://schemas.microsoft.com/office/powerpoint/2010/main" val="5037557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ategory 3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18" y="1990049"/>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9"/>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7"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3</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70962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ategory 3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18"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9"/>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6"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3</a:t>
            </a:r>
            <a:endParaRPr lang="en-US" dirty="0"/>
          </a:p>
        </p:txBody>
      </p:sp>
    </p:spTree>
    <p:extLst>
      <p:ext uri="{BB962C8B-B14F-4D97-AF65-F5344CB8AC3E}">
        <p14:creationId xmlns:p14="http://schemas.microsoft.com/office/powerpoint/2010/main" val="37216608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ategory 4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18" y="1990049"/>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9"/>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7"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4</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559610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Category 4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18"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9"/>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6"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4</a:t>
            </a:r>
            <a:endParaRPr lang="en-US" dirty="0"/>
          </a:p>
        </p:txBody>
      </p:sp>
    </p:spTree>
    <p:extLst>
      <p:ext uri="{BB962C8B-B14F-4D97-AF65-F5344CB8AC3E}">
        <p14:creationId xmlns:p14="http://schemas.microsoft.com/office/powerpoint/2010/main" val="39608697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4699761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ategory 5 Questions">
    <p:bg>
      <p:bgPr>
        <a:solidFill>
          <a:schemeClr val="bg2">
            <a:alpha val="97000"/>
          </a:schemeClr>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18" y="1990049"/>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9"/>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7"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925406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ategory 5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18"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8" y="1873957"/>
            <a:ext cx="8885531"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9"/>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6"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29"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Tree>
    <p:extLst>
      <p:ext uri="{BB962C8B-B14F-4D97-AF65-F5344CB8AC3E}">
        <p14:creationId xmlns:p14="http://schemas.microsoft.com/office/powerpoint/2010/main" val="3933521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31A184-F35B-4AFC-AC27-402630BF31EA}" type="datetimeFigureOut">
              <a:rPr lang="en-US" smtClean="0"/>
              <a:t>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1217570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31A184-F35B-4AFC-AC27-402630BF31EA}" type="datetimeFigureOut">
              <a:rPr lang="en-US" smtClean="0"/>
              <a:t>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1255487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31A184-F35B-4AFC-AC27-402630BF31EA}" type="datetimeFigureOut">
              <a:rPr lang="en-US" smtClean="0"/>
              <a:t>1/23/2015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3287726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31A184-F35B-4AFC-AC27-402630BF31EA}" type="datetimeFigureOut">
              <a:rPr lang="en-US" smtClean="0"/>
              <a:t>1/23/2015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613812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31A184-F35B-4AFC-AC27-402630BF31EA}" type="datetimeFigureOut">
              <a:rPr lang="en-US" smtClean="0"/>
              <a:t>1/23/2015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790221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1A184-F35B-4AFC-AC27-402630BF31EA}" type="datetimeFigureOut">
              <a:rPr lang="en-US" smtClean="0"/>
              <a:t>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1927203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1A184-F35B-4AFC-AC27-402630BF31EA}" type="datetimeFigureOut">
              <a:rPr lang="en-US" smtClean="0"/>
              <a:t>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1397593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31A184-F35B-4AFC-AC27-402630BF31EA}" type="datetimeFigureOut">
              <a:rPr lang="en-US" smtClean="0"/>
              <a:t>1/23/2015</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BD9D6C-B21A-4AFF-BD71-9CA00C1F4281}" type="slidenum">
              <a:rPr lang="en-US" smtClean="0"/>
              <a:t>‹#›</a:t>
            </a:fld>
            <a:endParaRPr lang="en-US"/>
          </a:p>
        </p:txBody>
      </p:sp>
    </p:spTree>
    <p:extLst>
      <p:ext uri="{BB962C8B-B14F-4D97-AF65-F5344CB8AC3E}">
        <p14:creationId xmlns:p14="http://schemas.microsoft.com/office/powerpoint/2010/main" val="795061700"/>
      </p:ext>
    </p:extLst>
  </p:cSld>
  <p:clrMap bg1="lt1" tx1="dk1" bg2="lt2" tx2="dk2" accent1="accent1" accent2="accent2" accent3="accent3" accent4="accent4" accent5="accent5" accent6="accent6" hlink="hlink" folHlink="folHlink"/>
  <p:sldLayoutIdLst>
    <p:sldLayoutId id="2147484098" r:id="rId1"/>
    <p:sldLayoutId id="2147484099" r:id="rId2"/>
    <p:sldLayoutId id="2147484100" r:id="rId3"/>
    <p:sldLayoutId id="2147484101" r:id="rId4"/>
    <p:sldLayoutId id="2147484102" r:id="rId5"/>
    <p:sldLayoutId id="2147484103" r:id="rId6"/>
    <p:sldLayoutId id="2147484104" r:id="rId7"/>
    <p:sldLayoutId id="2147484105" r:id="rId8"/>
    <p:sldLayoutId id="2147484106" r:id="rId9"/>
    <p:sldLayoutId id="2147484107" r:id="rId10"/>
    <p:sldLayoutId id="2147484108" r:id="rId11"/>
    <p:sldLayoutId id="2147484109" r:id="rId12"/>
    <p:sldLayoutId id="2147484110" r:id="rId13"/>
    <p:sldLayoutId id="2147484111" r:id="rId14"/>
    <p:sldLayoutId id="2147484112" r:id="rId15"/>
    <p:sldLayoutId id="2147484113" r:id="rId16"/>
    <p:sldLayoutId id="2147484114" r:id="rId17"/>
    <p:sldLayoutId id="2147484115" r:id="rId18"/>
    <p:sldLayoutId id="2147484116" r:id="rId19"/>
    <p:sldLayoutId id="2147484117" r:id="rId20"/>
    <p:sldLayoutId id="2147484118" r:id="rId2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gif"/><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gif"/><Relationship Id="rId5" Type="http://schemas.openxmlformats.org/officeDocument/2006/relationships/image" Target="../media/image4.jpeg"/><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0.xml"/></Relationships>
</file>

<file path=ppt/slides/_rels/slide4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What is a wiggle in time?</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smtClean="0"/>
              <a:t>Category 1</a:t>
            </a:r>
            <a:endParaRPr lang="en-US" dirty="0"/>
          </a:p>
        </p:txBody>
      </p:sp>
    </p:spTree>
    <p:extLst>
      <p:ext uri="{BB962C8B-B14F-4D97-AF65-F5344CB8AC3E}">
        <p14:creationId xmlns:p14="http://schemas.microsoft.com/office/powerpoint/2010/main" val="3551635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The range of human hearing, from about 20 Hz to about 20,000 Hz, is a factor of about 1000. </a:t>
            </a: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16320266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Will a tree that  falls in a vacuum create a sound?</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a:t>
            </a:r>
            <a:r>
              <a:rPr lang="en-US" dirty="0" smtClean="0"/>
              <a:t>2</a:t>
            </a:r>
            <a:endParaRPr lang="en-US" dirty="0"/>
          </a:p>
        </p:txBody>
      </p:sp>
    </p:spTree>
    <p:extLst>
      <p:ext uri="{BB962C8B-B14F-4D97-AF65-F5344CB8AC3E}">
        <p14:creationId xmlns:p14="http://schemas.microsoft.com/office/powerpoint/2010/main" val="4035999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No, if there is no medium to vibrate, then no sound is possible</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20033719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If 0 decibels is the threshold for hearing, how much louder is 30 decibels?</a:t>
            </a:r>
          </a:p>
          <a:p>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12978723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The decibel scale is based upon powers of 10. </a:t>
            </a:r>
          </a:p>
          <a:p>
            <a:r>
              <a:rPr lang="en-US" dirty="0"/>
              <a:t>The ear responds to sound intensity in logarithmic fashion. 		</a:t>
            </a:r>
          </a:p>
          <a:p>
            <a:r>
              <a:rPr lang="en-US" dirty="0"/>
              <a:t>(a) 10 dB is </a:t>
            </a:r>
            <a:r>
              <a:rPr lang="en-US" b="1" dirty="0"/>
              <a:t>ten</a:t>
            </a:r>
            <a:r>
              <a:rPr lang="en-US" dirty="0"/>
              <a:t> times more intense than the threshold of hearing. </a:t>
            </a:r>
          </a:p>
          <a:p>
            <a:r>
              <a:rPr lang="en-US" dirty="0"/>
              <a:t>(b) 30 dB is </a:t>
            </a:r>
            <a:r>
              <a:rPr lang="en-US" b="1" dirty="0"/>
              <a:t>one thousand</a:t>
            </a:r>
            <a:r>
              <a:rPr lang="en-US" dirty="0"/>
              <a:t> times more intense than the threshold of hearing.</a:t>
            </a:r>
          </a:p>
          <a:p>
            <a:r>
              <a:rPr lang="en-US" dirty="0"/>
              <a:t>(c) 60 dB is </a:t>
            </a:r>
            <a:r>
              <a:rPr lang="en-US" b="1" dirty="0"/>
              <a:t>one million</a:t>
            </a:r>
            <a:r>
              <a:rPr lang="en-US" dirty="0"/>
              <a:t> times more intense than the threshold of hearing.</a:t>
            </a: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2572761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873957"/>
            <a:ext cx="5989336" cy="2001892"/>
          </a:xfrm>
        </p:spPr>
        <p:txBody>
          <a:bodyPr/>
          <a:lstStyle/>
          <a:p>
            <a:r>
              <a:rPr lang="en-US" dirty="0" smtClean="0"/>
              <a:t>Light curves toward cooler temperatures. Which direction does sound curve towards?</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2</a:t>
            </a:r>
          </a:p>
        </p:txBody>
      </p:sp>
      <p:pic>
        <p:nvPicPr>
          <p:cNvPr id="14338" name="Picture 2" descr="http://flare.creighton.edu/schragej/ats113/3xE5L6/FIG16_007.JPG"/>
          <p:cNvPicPr>
            <a:picLocks noChangeAspect="1" noChangeArrowheads="1"/>
          </p:cNvPicPr>
          <p:nvPr/>
        </p:nvPicPr>
        <p:blipFill rotWithShape="1">
          <a:blip r:embed="rId2">
            <a:extLst>
              <a:ext uri="{28A0092B-C50C-407E-A947-70E740481C1C}">
                <a14:useLocalDpi xmlns:a14="http://schemas.microsoft.com/office/drawing/2010/main" val="0"/>
              </a:ext>
            </a:extLst>
          </a:blip>
          <a:srcRect t="11899" b="11023"/>
          <a:stretch/>
        </p:blipFill>
        <p:spPr bwMode="auto">
          <a:xfrm>
            <a:off x="7854463" y="1688124"/>
            <a:ext cx="4103077" cy="23719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2653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smtClean="0"/>
              <a:t>Category 2 answer for 30 points</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2</a:t>
            </a:r>
          </a:p>
        </p:txBody>
      </p:sp>
      <p:pic>
        <p:nvPicPr>
          <p:cNvPr id="13314" name="Picture 2" descr="http://upload.wikimedia.org/wikipedia/commons/a/af/Outdoor_Sound_Refracti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3915" y="3236423"/>
            <a:ext cx="7343775" cy="2638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11454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en-US" dirty="0" smtClean="0"/>
              <a:t>Where are the nodes and antinodes on a standing wave?</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701383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873957"/>
            <a:ext cx="9646936" cy="2001892"/>
          </a:xfrm>
        </p:spPr>
        <p:txBody>
          <a:bodyPr/>
          <a:lstStyle/>
          <a:p>
            <a:pPr algn="ctr"/>
            <a:r>
              <a:rPr lang="en-US" dirty="0"/>
              <a:t>a </a:t>
            </a:r>
            <a:r>
              <a:rPr lang="en-US" b="1" dirty="0"/>
              <a:t>standing wave</a:t>
            </a:r>
            <a:r>
              <a:rPr lang="en-US" dirty="0"/>
              <a:t> appears to stand still, vibrating in place.</a:t>
            </a: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2</a:t>
            </a:r>
          </a:p>
        </p:txBody>
      </p:sp>
      <p:pic>
        <p:nvPicPr>
          <p:cNvPr id="12290" name="Picture 2" descr="http://physics.gmu.edu/%7Edmaria/590%20Web%20Page/public_html/qm_topics/potential/well/ParticleInABox_files/image00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1360" y="293076"/>
            <a:ext cx="2752725" cy="1600200"/>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http://www.rkm.com.au/ANIMATIONS/animation-graphics/STANDING-WAVE-superpositi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9078" y="3165235"/>
            <a:ext cx="4517292" cy="3387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12825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NASA and industry are studying technology that will reduce the noise and annoyance associated with sonic booms to the point where aircraft flying over populated areas at supersonic speeds do not disturb the peace, and aviation and governmental authorities may consider lifting </a:t>
            </a:r>
            <a:r>
              <a:rPr lang="en-US" dirty="0" smtClean="0"/>
              <a:t>prohibitions.</a:t>
            </a:r>
          </a:p>
          <a:p>
            <a:r>
              <a:rPr lang="en-US" dirty="0" smtClean="0"/>
              <a:t>What could be used to address this problem?</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2</a:t>
            </a:r>
          </a:p>
        </p:txBody>
      </p:sp>
    </p:spTree>
    <p:extLst>
      <p:ext uri="{BB962C8B-B14F-4D97-AF65-F5344CB8AC3E}">
        <p14:creationId xmlns:p14="http://schemas.microsoft.com/office/powerpoint/2010/main" val="2970436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en-US" dirty="0" smtClean="0"/>
              <a:t> wiggles </a:t>
            </a:r>
            <a:r>
              <a:rPr lang="en-US" dirty="0"/>
              <a:t>in </a:t>
            </a:r>
            <a:r>
              <a:rPr lang="en-US" dirty="0" smtClean="0"/>
              <a:t>time are vibrations</a:t>
            </a:r>
            <a:r>
              <a:rPr lang="en-US" dirty="0"/>
              <a:t>, </a:t>
            </a:r>
            <a:endParaRPr lang="en-US" dirty="0" smtClean="0"/>
          </a:p>
          <a:p>
            <a:pPr algn="ctr"/>
            <a:r>
              <a:rPr lang="en-US" dirty="0" smtClean="0"/>
              <a:t>and </a:t>
            </a:r>
            <a:r>
              <a:rPr lang="en-US" dirty="0"/>
              <a:t>wiggles in space and </a:t>
            </a:r>
            <a:r>
              <a:rPr lang="en-US" dirty="0" smtClean="0"/>
              <a:t>time are waves</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smtClean="0"/>
              <a:t>Category 1</a:t>
            </a:r>
            <a:endParaRPr lang="en-US" dirty="0"/>
          </a:p>
        </p:txBody>
      </p:sp>
    </p:spTree>
    <p:extLst>
      <p:ext uri="{BB962C8B-B14F-4D97-AF65-F5344CB8AC3E}">
        <p14:creationId xmlns:p14="http://schemas.microsoft.com/office/powerpoint/2010/main" val="23291719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Destructive interference</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2</a:t>
            </a:r>
          </a:p>
        </p:txBody>
      </p:sp>
      <p:pic>
        <p:nvPicPr>
          <p:cNvPr id="11266" name="Picture 2" descr="http://www.acs.psu.edu/drussell/Demos/superposition/interference.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564559" y="1485900"/>
            <a:ext cx="38100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00038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The time a pendulum takes to make on period is dependent on _____________, and NOT _______.</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a:t>
            </a:r>
            <a:r>
              <a:rPr lang="en-US" dirty="0" smtClean="0"/>
              <a:t>3</a:t>
            </a:r>
            <a:endParaRPr lang="en-US" dirty="0"/>
          </a:p>
        </p:txBody>
      </p:sp>
    </p:spTree>
    <p:extLst>
      <p:ext uri="{BB962C8B-B14F-4D97-AF65-F5344CB8AC3E}">
        <p14:creationId xmlns:p14="http://schemas.microsoft.com/office/powerpoint/2010/main" val="3648209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It is dependent on length of the pendulum or the acceleration of gravity. It is NOT dependent on the mass of the pendulum.</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29236976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Describe the motion of  the particles in a water wave when something is dropped into it.</a:t>
            </a:r>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512111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2" y="1873957"/>
            <a:ext cx="5192167" cy="3126668"/>
          </a:xfrm>
        </p:spPr>
        <p:txBody>
          <a:bodyPr/>
          <a:lstStyle/>
          <a:p>
            <a:r>
              <a:rPr lang="en-US" dirty="0"/>
              <a:t>there is </a:t>
            </a:r>
            <a:r>
              <a:rPr lang="en-US" i="1" dirty="0"/>
              <a:t>no</a:t>
            </a:r>
            <a:r>
              <a:rPr lang="en-US" dirty="0"/>
              <a:t> transfer of matter between the two </a:t>
            </a:r>
            <a:r>
              <a:rPr lang="en-US" dirty="0" smtClean="0"/>
              <a:t>points</a:t>
            </a:r>
          </a:p>
          <a:p>
            <a:endParaRPr lang="en-US" dirty="0" smtClean="0"/>
          </a:p>
          <a:p>
            <a:r>
              <a:rPr lang="en-US" dirty="0" smtClean="0"/>
              <a:t>The energy causes motion, but not </a:t>
            </a:r>
            <a:r>
              <a:rPr lang="en-US" dirty="0"/>
              <a:t>by matter moving from one place to another within the </a:t>
            </a:r>
            <a:r>
              <a:rPr lang="en-US" dirty="0" smtClean="0"/>
              <a:t>medium</a:t>
            </a:r>
          </a:p>
          <a:p>
            <a:r>
              <a:rPr lang="en-US" dirty="0" smtClean="0"/>
              <a:t>OR</a:t>
            </a:r>
          </a:p>
          <a:p>
            <a:r>
              <a:rPr lang="en-US" dirty="0" smtClean="0"/>
              <a:t>Wave motion moves outward  equally in all directions around the disturbance.</a:t>
            </a:r>
            <a:endParaRPr lang="en-US" dirty="0"/>
          </a:p>
          <a:p>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3</a:t>
            </a:r>
          </a:p>
        </p:txBody>
      </p:sp>
      <p:pic>
        <p:nvPicPr>
          <p:cNvPr id="5" name="Picture 2"/>
          <p:cNvPicPr>
            <a:picLocks noChangeAspect="1" noChangeArrowheads="1"/>
          </p:cNvPicPr>
          <p:nvPr/>
        </p:nvPicPr>
        <p:blipFill>
          <a:blip r:embed="rId2" cstate="print"/>
          <a:srcRect/>
          <a:stretch>
            <a:fillRect/>
          </a:stretch>
        </p:blipFill>
        <p:spPr bwMode="auto">
          <a:xfrm>
            <a:off x="9049958" y="3188681"/>
            <a:ext cx="2632457" cy="2626335"/>
          </a:xfrm>
          <a:prstGeom prst="rect">
            <a:avLst/>
          </a:prstGeom>
          <a:noFill/>
          <a:ln w="9525">
            <a:noFill/>
            <a:miter lim="800000"/>
            <a:headEnd/>
            <a:tailEnd/>
          </a:ln>
          <a:effectLst/>
        </p:spPr>
      </p:pic>
      <p:pic>
        <p:nvPicPr>
          <p:cNvPr id="7" name="Picture 6" descr="wave"/>
          <p:cNvPicPr>
            <a:picLocks noChangeAspect="1" noChangeArrowheads="1"/>
          </p:cNvPicPr>
          <p:nvPr/>
        </p:nvPicPr>
        <p:blipFill>
          <a:blip r:embed="rId3" cstate="print"/>
          <a:srcRect/>
          <a:stretch>
            <a:fillRect/>
          </a:stretch>
        </p:blipFill>
        <p:spPr bwMode="auto">
          <a:xfrm>
            <a:off x="9049958" y="486849"/>
            <a:ext cx="2632457" cy="2524495"/>
          </a:xfrm>
          <a:prstGeom prst="rect">
            <a:avLst/>
          </a:prstGeom>
          <a:noFill/>
          <a:ln w="9525">
            <a:noFill/>
            <a:miter lim="800000"/>
            <a:headEnd/>
            <a:tailEnd/>
          </a:ln>
        </p:spPr>
      </p:pic>
    </p:spTree>
    <p:extLst>
      <p:ext uri="{BB962C8B-B14F-4D97-AF65-F5344CB8AC3E}">
        <p14:creationId xmlns:p14="http://schemas.microsoft.com/office/powerpoint/2010/main" val="14023950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Wave speed depends on </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3417848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Type of medium (includes temperature)</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42660188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en-US" dirty="0" smtClean="0"/>
              <a:t>Why would soldiers </a:t>
            </a:r>
            <a:r>
              <a:rPr lang="en-US" b="1" u="sng" dirty="0" smtClean="0"/>
              <a:t>not</a:t>
            </a:r>
            <a:r>
              <a:rPr lang="en-US" dirty="0" smtClean="0"/>
              <a:t> march in step across a bridge?</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2772405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en-US" dirty="0"/>
              <a:t>Soldiers break step when crossing a bridge so they will not set the bridge into forced vibration or </a:t>
            </a:r>
            <a:r>
              <a:rPr lang="en-US" dirty="0" smtClean="0"/>
              <a:t>resonance which may cause the bridge to collapse.</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42265588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Why do stars twinkle?</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4372086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 </a:t>
            </a:r>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1</a:t>
            </a:r>
          </a:p>
        </p:txBody>
      </p:sp>
      <p:sp>
        <p:nvSpPr>
          <p:cNvPr id="2" name="TextBox 1"/>
          <p:cNvSpPr txBox="1"/>
          <p:nvPr/>
        </p:nvSpPr>
        <p:spPr>
          <a:xfrm>
            <a:off x="2237644" y="2285384"/>
            <a:ext cx="5090747" cy="2308324"/>
          </a:xfrm>
          <a:prstGeom prst="rect">
            <a:avLst/>
          </a:prstGeom>
          <a:noFill/>
        </p:spPr>
        <p:txBody>
          <a:bodyPr wrap="square" rtlCol="0">
            <a:spAutoFit/>
          </a:bodyPr>
          <a:lstStyle/>
          <a:p>
            <a:pPr algn="ctr">
              <a:lnSpc>
                <a:spcPct val="150000"/>
              </a:lnSpc>
            </a:pPr>
            <a:r>
              <a:rPr lang="en-US" sz="3200" b="1" dirty="0" smtClean="0">
                <a:solidFill>
                  <a:schemeClr val="accent4">
                    <a:lumMod val="40000"/>
                    <a:lumOff val="60000"/>
                  </a:schemeClr>
                </a:solidFill>
              </a:rPr>
              <a:t>Provide 3 facts about shock waves based on the images.</a:t>
            </a:r>
          </a:p>
        </p:txBody>
      </p:sp>
      <p:pic>
        <p:nvPicPr>
          <p:cNvPr id="7" name="Picture 6" descr="http://www.faqalert.com/wp-content/uploads/2011/05/mach.png"/>
          <p:cNvPicPr/>
          <p:nvPr/>
        </p:nvPicPr>
        <p:blipFill>
          <a:blip r:embed="rId2">
            <a:extLst>
              <a:ext uri="{28A0092B-C50C-407E-A947-70E740481C1C}">
                <a14:useLocalDpi xmlns:a14="http://schemas.microsoft.com/office/drawing/2010/main" val="0"/>
              </a:ext>
            </a:extLst>
          </a:blip>
          <a:srcRect/>
          <a:stretch>
            <a:fillRect/>
          </a:stretch>
        </p:blipFill>
        <p:spPr bwMode="auto">
          <a:xfrm>
            <a:off x="8253046" y="1909812"/>
            <a:ext cx="3938956" cy="1677450"/>
          </a:xfrm>
          <a:prstGeom prst="rect">
            <a:avLst/>
          </a:prstGeom>
          <a:noFill/>
          <a:ln>
            <a:noFill/>
          </a:ln>
        </p:spPr>
      </p:pic>
      <p:pic>
        <p:nvPicPr>
          <p:cNvPr id="9" name="Picture 8" descr="http://www.madsci.org/posts/archives/1997-12/877005226.Ph.1.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53045" y="0"/>
            <a:ext cx="3938955" cy="1909812"/>
          </a:xfrm>
          <a:prstGeom prst="rect">
            <a:avLst/>
          </a:prstGeom>
          <a:noFill/>
          <a:ln>
            <a:noFill/>
          </a:ln>
        </p:spPr>
      </p:pic>
      <p:pic>
        <p:nvPicPr>
          <p:cNvPr id="10" name="Picture 9" descr="http://img177.imageshack.us/img177/6306/luoti2jc1.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2586" y="0"/>
            <a:ext cx="2625969" cy="1909812"/>
          </a:xfrm>
          <a:prstGeom prst="rect">
            <a:avLst/>
          </a:prstGeom>
          <a:noFill/>
          <a:ln>
            <a:noFill/>
          </a:ln>
        </p:spPr>
      </p:pic>
      <p:pic>
        <p:nvPicPr>
          <p:cNvPr id="11" name="Picture 10" descr="http://www.vibrationdata.com/space/Resources/sonic.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83017" y="0"/>
            <a:ext cx="2203939" cy="1909812"/>
          </a:xfrm>
          <a:prstGeom prst="rect">
            <a:avLst/>
          </a:prstGeom>
          <a:noFill/>
          <a:ln>
            <a:noFill/>
          </a:ln>
        </p:spPr>
      </p:pic>
      <p:pic>
        <p:nvPicPr>
          <p:cNvPr id="12" name="Picture 11" descr="http://britton.disted.camosun.bc.ca/hypplane_lg.GIF"/>
          <p:cNvPicPr/>
          <p:nvPr/>
        </p:nvPicPr>
        <p:blipFill>
          <a:blip r:embed="rId6">
            <a:extLst>
              <a:ext uri="{28A0092B-C50C-407E-A947-70E740481C1C}">
                <a14:useLocalDpi xmlns:a14="http://schemas.microsoft.com/office/drawing/2010/main" val="0"/>
              </a:ext>
            </a:extLst>
          </a:blip>
          <a:srcRect/>
          <a:stretch>
            <a:fillRect/>
          </a:stretch>
        </p:blipFill>
        <p:spPr bwMode="auto">
          <a:xfrm>
            <a:off x="9073661" y="3587263"/>
            <a:ext cx="2297723" cy="1899138"/>
          </a:xfrm>
          <a:prstGeom prst="rect">
            <a:avLst/>
          </a:prstGeom>
          <a:noFill/>
          <a:ln>
            <a:noFill/>
          </a:ln>
        </p:spPr>
      </p:pic>
    </p:spTree>
    <p:extLst>
      <p:ext uri="{BB962C8B-B14F-4D97-AF65-F5344CB8AC3E}">
        <p14:creationId xmlns:p14="http://schemas.microsoft.com/office/powerpoint/2010/main" val="758398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2" y="1873957"/>
            <a:ext cx="4488783" cy="3096626"/>
          </a:xfrm>
        </p:spPr>
        <p:txBody>
          <a:bodyPr/>
          <a:lstStyle/>
          <a:p>
            <a:r>
              <a:rPr lang="en-US" dirty="0" smtClean="0"/>
              <a:t>The earth’s atmosphere has moving pockets of cold and warm air</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3</a:t>
            </a:r>
          </a:p>
        </p:txBody>
      </p:sp>
      <p:pic>
        <p:nvPicPr>
          <p:cNvPr id="10242" name="Picture 2" descr="http://www.enchantedlearning.com/tgifs/Twinkle.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774569" y="812680"/>
            <a:ext cx="4895267" cy="41579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34629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lvl="0"/>
            <a:r>
              <a:rPr lang="en-US" dirty="0"/>
              <a:t>Destructive interference occurs when waves are </a:t>
            </a:r>
            <a:r>
              <a:rPr lang="en-US" dirty="0" smtClean="0"/>
              <a:t>_____ phase and when  </a:t>
            </a:r>
            <a:r>
              <a:rPr lang="en-US" dirty="0"/>
              <a:t>crests are superimposed </a:t>
            </a:r>
            <a:r>
              <a:rPr lang="en-US" dirty="0" smtClean="0"/>
              <a:t>with__________.</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a:t>
            </a:r>
            <a:r>
              <a:rPr lang="en-US" dirty="0" smtClean="0"/>
              <a:t>4</a:t>
            </a:r>
            <a:endParaRPr lang="en-US" dirty="0"/>
          </a:p>
        </p:txBody>
      </p:sp>
    </p:spTree>
    <p:extLst>
      <p:ext uri="{BB962C8B-B14F-4D97-AF65-F5344CB8AC3E}">
        <p14:creationId xmlns:p14="http://schemas.microsoft.com/office/powerpoint/2010/main" val="2466918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289541" y="1873957"/>
            <a:ext cx="9437671" cy="2001892"/>
          </a:xfrm>
        </p:spPr>
        <p:txBody>
          <a:bodyPr/>
          <a:lstStyle/>
          <a:p>
            <a:pPr lvl="0"/>
            <a:r>
              <a:rPr lang="en-US" dirty="0"/>
              <a:t>Destructive interference occurs when waves are </a:t>
            </a:r>
            <a:r>
              <a:rPr lang="en-US" b="1" u="sng" dirty="0">
                <a:solidFill>
                  <a:schemeClr val="accent4">
                    <a:lumMod val="60000"/>
                    <a:lumOff val="40000"/>
                  </a:schemeClr>
                </a:solidFill>
              </a:rPr>
              <a:t>out of </a:t>
            </a:r>
            <a:r>
              <a:rPr lang="en-US" dirty="0"/>
              <a:t>phase that is when crests are superimposed with </a:t>
            </a:r>
            <a:r>
              <a:rPr lang="en-US" b="1" u="sng" dirty="0" smtClean="0">
                <a:solidFill>
                  <a:schemeClr val="accent4">
                    <a:lumMod val="60000"/>
                    <a:lumOff val="40000"/>
                  </a:schemeClr>
                </a:solidFill>
              </a:rPr>
              <a:t>troughs</a:t>
            </a:r>
            <a:r>
              <a:rPr lang="en-US" dirty="0" smtClean="0"/>
              <a:t>.</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25406506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lvl="1" algn="ctr"/>
            <a:r>
              <a:rPr lang="en-US" dirty="0"/>
              <a:t>Overlapping compressions of a sound wave will result in</a:t>
            </a:r>
            <a:r>
              <a:rPr lang="en-US" dirty="0" smtClean="0"/>
              <a:t>……_____________ </a:t>
            </a:r>
            <a:r>
              <a:rPr lang="en-US" dirty="0"/>
              <a:t>interference </a:t>
            </a:r>
            <a:r>
              <a:rPr lang="en-US" dirty="0" smtClean="0"/>
              <a:t>…</a:t>
            </a:r>
          </a:p>
          <a:p>
            <a:pPr lvl="1" algn="ctr"/>
            <a:r>
              <a:rPr lang="en-US" dirty="0" smtClean="0"/>
              <a:t>and </a:t>
            </a:r>
            <a:r>
              <a:rPr lang="en-US" dirty="0"/>
              <a:t>a </a:t>
            </a:r>
            <a:r>
              <a:rPr lang="en-US" dirty="0" smtClean="0"/>
              <a:t>______________ </a:t>
            </a:r>
            <a:r>
              <a:rPr lang="en-US" dirty="0"/>
              <a:t>sound.</a:t>
            </a:r>
            <a:endParaRPr lang="en-US" sz="4000"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3077313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lvl="1" algn="ctr"/>
            <a:r>
              <a:rPr lang="en-US" dirty="0"/>
              <a:t>Overlapping compressions of a sound wave will result in……</a:t>
            </a:r>
            <a:r>
              <a:rPr lang="en-US" b="1" u="sng" dirty="0">
                <a:solidFill>
                  <a:schemeClr val="accent4">
                    <a:lumMod val="60000"/>
                    <a:lumOff val="40000"/>
                  </a:schemeClr>
                </a:solidFill>
              </a:rPr>
              <a:t>constructive</a:t>
            </a:r>
            <a:r>
              <a:rPr lang="en-US" dirty="0"/>
              <a:t> interference </a:t>
            </a:r>
            <a:r>
              <a:rPr lang="en-US" dirty="0" smtClean="0"/>
              <a:t>…</a:t>
            </a:r>
          </a:p>
          <a:p>
            <a:pPr lvl="1" algn="ctr"/>
            <a:r>
              <a:rPr lang="en-US" dirty="0" smtClean="0"/>
              <a:t>and </a:t>
            </a:r>
            <a:r>
              <a:rPr lang="en-US" dirty="0"/>
              <a:t>a</a:t>
            </a:r>
            <a:r>
              <a:rPr lang="en-US" dirty="0">
                <a:solidFill>
                  <a:schemeClr val="accent4">
                    <a:lumMod val="60000"/>
                    <a:lumOff val="40000"/>
                  </a:schemeClr>
                </a:solidFill>
              </a:rPr>
              <a:t> </a:t>
            </a:r>
            <a:r>
              <a:rPr lang="en-US" b="1" u="sng" dirty="0">
                <a:solidFill>
                  <a:schemeClr val="accent4">
                    <a:lumMod val="60000"/>
                    <a:lumOff val="40000"/>
                  </a:schemeClr>
                </a:solidFill>
              </a:rPr>
              <a:t>louder </a:t>
            </a:r>
            <a:r>
              <a:rPr lang="en-US" dirty="0"/>
              <a:t>sound.</a:t>
            </a:r>
            <a:endParaRPr lang="en-US" sz="4000"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32836931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2076141" y="2517433"/>
            <a:ext cx="8885531" cy="2001892"/>
          </a:xfrm>
        </p:spPr>
        <p:txBody>
          <a:bodyPr/>
          <a:lstStyle/>
          <a:p>
            <a:r>
              <a:rPr lang="en-US" dirty="0" smtClean="0"/>
              <a:t>What term best describes the result above?</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4</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6788" y="435190"/>
            <a:ext cx="6281737" cy="20822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6233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Interference/Superposition </a:t>
            </a:r>
            <a:endParaRPr lang="en-US" dirty="0"/>
          </a:p>
          <a:p>
            <a:r>
              <a:rPr lang="en-US" dirty="0"/>
              <a:t>-</a:t>
            </a:r>
          </a:p>
          <a:p>
            <a:r>
              <a:rPr lang="en-US" dirty="0"/>
              <a:t>combining waves together in such a manner as to</a:t>
            </a:r>
          </a:p>
          <a:p>
            <a:r>
              <a:rPr lang="en-US" dirty="0"/>
              <a:t>cause either constructive </a:t>
            </a:r>
          </a:p>
          <a:p>
            <a:r>
              <a:rPr lang="en-US" dirty="0"/>
              <a:t>(strengthen) or destructive (lessen) effects.</a:t>
            </a: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76605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Sound waves are examples of  ____________ waves and can be reduced in volume by:</a:t>
            </a:r>
          </a:p>
          <a:p>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4</a:t>
            </a:r>
          </a:p>
        </p:txBody>
      </p:sp>
      <p:pic>
        <p:nvPicPr>
          <p:cNvPr id="5122" name="Picture 2" descr="https://encrypted-tbn2.gstatic.com/images?q=tbn:ANd9GcR5MJVen_qT2_vse4GQim9MDHEgLaKF06JIadUTVJEGm73bNXU_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2223" y="257051"/>
            <a:ext cx="5088359" cy="17358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24074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Longitudinal</a:t>
            </a:r>
          </a:p>
          <a:p>
            <a:r>
              <a:rPr lang="en-US" dirty="0" smtClean="0"/>
              <a:t>Destructive interference with another wave that is out of phase superimposed over the first.</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4</a:t>
            </a:r>
          </a:p>
        </p:txBody>
      </p:sp>
      <p:pic>
        <p:nvPicPr>
          <p:cNvPr id="4098" name="Picture 2" descr="https://encrypted-tbn2.gstatic.com/images?q=tbn:ANd9GcR5MJVen_qT2_vse4GQim9MDHEgLaKF06JIadUTVJEGm73bNXU_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0468" y="344122"/>
            <a:ext cx="5245493" cy="1789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46109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en-US" dirty="0" smtClean="0"/>
              <a:t>Place these in order of how fast sound travels through these with the fastest being first</a:t>
            </a:r>
          </a:p>
          <a:p>
            <a:pPr algn="ctr"/>
            <a:endParaRPr lang="en-US" dirty="0" smtClean="0"/>
          </a:p>
          <a:p>
            <a:pPr algn="ctr"/>
            <a:r>
              <a:rPr lang="en-US" dirty="0" smtClean="0"/>
              <a:t>Solids, liquids, gases</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28065628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p:cNvSpPr>
            <a:spLocks noGrp="1"/>
          </p:cNvSpPr>
          <p:nvPr>
            <p:ph type="body" sz="quarter" idx="13"/>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1</a:t>
            </a:r>
          </a:p>
        </p:txBody>
      </p:sp>
      <p:sp>
        <p:nvSpPr>
          <p:cNvPr id="2" name="TextBox 1"/>
          <p:cNvSpPr txBox="1"/>
          <p:nvPr/>
        </p:nvSpPr>
        <p:spPr>
          <a:xfrm>
            <a:off x="2907325" y="304801"/>
            <a:ext cx="8159263" cy="5909310"/>
          </a:xfrm>
          <a:prstGeom prst="rect">
            <a:avLst/>
          </a:prstGeom>
          <a:noFill/>
        </p:spPr>
        <p:txBody>
          <a:bodyPr wrap="square" rtlCol="0">
            <a:spAutoFit/>
          </a:bodyPr>
          <a:lstStyle/>
          <a:p>
            <a:pPr marL="457200" indent="-457200">
              <a:lnSpc>
                <a:spcPct val="150000"/>
              </a:lnSpc>
              <a:buFont typeface="Arial" panose="020B0604020202020204" pitchFamily="34" charset="0"/>
              <a:buChar char="•"/>
            </a:pPr>
            <a:r>
              <a:rPr lang="en-US" sz="2800" b="1" dirty="0" smtClean="0"/>
              <a:t>Bullets  and airplanes both produce sonic booms</a:t>
            </a:r>
          </a:p>
          <a:p>
            <a:pPr marL="457200" indent="-457200">
              <a:lnSpc>
                <a:spcPct val="150000"/>
              </a:lnSpc>
              <a:buFont typeface="Arial" panose="020B0604020202020204" pitchFamily="34" charset="0"/>
              <a:buChar char="•"/>
            </a:pPr>
            <a:r>
              <a:rPr lang="en-US" sz="2800" b="1" dirty="0" smtClean="0"/>
              <a:t>Shock waves  are continuous</a:t>
            </a:r>
          </a:p>
          <a:p>
            <a:pPr marL="457200" indent="-457200">
              <a:lnSpc>
                <a:spcPct val="150000"/>
              </a:lnSpc>
              <a:buFont typeface="Arial" panose="020B0604020202020204" pitchFamily="34" charset="0"/>
              <a:buChar char="•"/>
            </a:pPr>
            <a:r>
              <a:rPr lang="en-US" sz="2800" b="1" dirty="0" smtClean="0"/>
              <a:t>When you hear the sonic boom, the plane has already passed</a:t>
            </a:r>
          </a:p>
          <a:p>
            <a:pPr marL="457200" indent="-457200">
              <a:lnSpc>
                <a:spcPct val="150000"/>
              </a:lnSpc>
              <a:buFont typeface="Arial" panose="020B0604020202020204" pitchFamily="34" charset="0"/>
              <a:buChar char="•"/>
            </a:pPr>
            <a:r>
              <a:rPr lang="en-US" sz="2800" b="1" dirty="0" smtClean="0"/>
              <a:t>You can estimate the speed (</a:t>
            </a:r>
            <a:r>
              <a:rPr lang="en-US" sz="2800" b="1" dirty="0" err="1" smtClean="0"/>
              <a:t>mach</a:t>
            </a:r>
            <a:r>
              <a:rPr lang="en-US" sz="2800" b="1" dirty="0" smtClean="0"/>
              <a:t>) of a plane by its pressure cone.</a:t>
            </a:r>
          </a:p>
          <a:p>
            <a:pPr marL="457200" indent="-457200">
              <a:lnSpc>
                <a:spcPct val="150000"/>
              </a:lnSpc>
              <a:buFont typeface="Arial" panose="020B0604020202020204" pitchFamily="34" charset="0"/>
              <a:buChar char="•"/>
            </a:pPr>
            <a:r>
              <a:rPr lang="en-US" sz="2800" b="1" dirty="0" smtClean="0"/>
              <a:t>The narrower the cone, the faster the plane (boat) is traveling.</a:t>
            </a:r>
          </a:p>
        </p:txBody>
      </p:sp>
    </p:spTree>
    <p:extLst>
      <p:ext uri="{BB962C8B-B14F-4D97-AF65-F5344CB8AC3E}">
        <p14:creationId xmlns:p14="http://schemas.microsoft.com/office/powerpoint/2010/main" val="29067513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b="1" u="sng" dirty="0" smtClean="0">
                <a:solidFill>
                  <a:schemeClr val="accent4">
                    <a:lumMod val="60000"/>
                    <a:lumOff val="40000"/>
                  </a:schemeClr>
                </a:solidFill>
              </a:rPr>
              <a:t>Sound </a:t>
            </a:r>
            <a:r>
              <a:rPr lang="en-US" b="1" u="sng" dirty="0">
                <a:solidFill>
                  <a:schemeClr val="accent4">
                    <a:lumMod val="60000"/>
                    <a:lumOff val="40000"/>
                  </a:schemeClr>
                </a:solidFill>
              </a:rPr>
              <a:t>waves travel faster in solids than they do in liquids than they do in gases</a:t>
            </a:r>
            <a:r>
              <a:rPr lang="en-US" b="1" u="sng" dirty="0" smtClean="0">
                <a:solidFill>
                  <a:schemeClr val="accent4">
                    <a:lumMod val="60000"/>
                    <a:lumOff val="40000"/>
                  </a:schemeClr>
                </a:solidFill>
              </a:rPr>
              <a:t>.</a:t>
            </a:r>
          </a:p>
          <a:p>
            <a:r>
              <a:rPr lang="en-US" dirty="0" smtClean="0"/>
              <a:t> </a:t>
            </a:r>
            <a:r>
              <a:rPr lang="en-US" dirty="0"/>
              <a:t>However, within a single phase of matter, the inertial property of density tends to be the property that has a greatest impact upon the speed of sound. A sound wave will travel faster in a less dense material than a more </a:t>
            </a:r>
            <a:r>
              <a:rPr lang="en-US" dirty="0" smtClean="0"/>
              <a:t>dense, similar </a:t>
            </a:r>
            <a:r>
              <a:rPr lang="en-US" dirty="0"/>
              <a:t>material. </a:t>
            </a:r>
            <a:endParaRPr lang="en-US" dirty="0" smtClean="0"/>
          </a:p>
          <a:p>
            <a:r>
              <a:rPr lang="en-US" dirty="0" smtClean="0"/>
              <a:t>A </a:t>
            </a:r>
            <a:r>
              <a:rPr lang="en-US" dirty="0"/>
              <a:t>sound wave will travel nearly three times faster in Helium than it will in </a:t>
            </a:r>
            <a:r>
              <a:rPr lang="en-US" dirty="0" smtClean="0"/>
              <a:t>air, due </a:t>
            </a:r>
            <a:r>
              <a:rPr lang="en-US" dirty="0"/>
              <a:t>to the lower mass of Helium particles as compared to air particles.</a:t>
            </a: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4</a:t>
            </a:r>
          </a:p>
        </p:txBody>
      </p:sp>
    </p:spTree>
    <p:extLst>
      <p:ext uri="{BB962C8B-B14F-4D97-AF65-F5344CB8AC3E}">
        <p14:creationId xmlns:p14="http://schemas.microsoft.com/office/powerpoint/2010/main" val="4669218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Compare the frequency of the vibrating source and the wave produced.</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a:t>
            </a:r>
            <a:r>
              <a:rPr lang="en-US" dirty="0" smtClean="0"/>
              <a:t>5</a:t>
            </a:r>
            <a:endParaRPr lang="en-US" dirty="0"/>
          </a:p>
        </p:txBody>
      </p:sp>
    </p:spTree>
    <p:extLst>
      <p:ext uri="{BB962C8B-B14F-4D97-AF65-F5344CB8AC3E}">
        <p14:creationId xmlns:p14="http://schemas.microsoft.com/office/powerpoint/2010/main" val="460700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The frequency of the vibrating source and the frequency of the wave it produces are the same</a:t>
            </a: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3118932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935464" y="537527"/>
            <a:ext cx="9600045" cy="2698043"/>
          </a:xfrm>
        </p:spPr>
        <p:txBody>
          <a:bodyPr/>
          <a:lstStyle/>
          <a:p>
            <a:r>
              <a:rPr lang="en-US" dirty="0"/>
              <a:t>The water waves below are traveling with a speed of 2 m/s and splashing periodically against the Wilbert's perch. Each adjacent crest is 4 meters apart and splashes Wilbert’s feet upon reaching his perch. </a:t>
            </a:r>
            <a:endParaRPr lang="en-US" dirty="0" smtClean="0"/>
          </a:p>
          <a:p>
            <a:r>
              <a:rPr lang="en-US" dirty="0" smtClean="0"/>
              <a:t>How </a:t>
            </a:r>
            <a:r>
              <a:rPr lang="en-US" dirty="0"/>
              <a:t>much time passes between each successive drenching? </a:t>
            </a: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5</a:t>
            </a:r>
          </a:p>
        </p:txBody>
      </p:sp>
      <p:pic>
        <p:nvPicPr>
          <p:cNvPr id="5" name="Picture 6" descr="waves and Wilbert"/>
          <p:cNvPicPr>
            <a:picLocks noChangeAspect="1" noChangeArrowheads="1"/>
          </p:cNvPicPr>
          <p:nvPr/>
        </p:nvPicPr>
        <p:blipFill>
          <a:blip r:embed="rId2" cstate="print"/>
          <a:srcRect/>
          <a:stretch>
            <a:fillRect/>
          </a:stretch>
        </p:blipFill>
        <p:spPr bwMode="auto">
          <a:xfrm>
            <a:off x="2860431" y="3235569"/>
            <a:ext cx="6324600" cy="2573338"/>
          </a:xfrm>
          <a:prstGeom prst="rect">
            <a:avLst/>
          </a:prstGeom>
          <a:noFill/>
          <a:ln w="9525">
            <a:noFill/>
            <a:miter lim="800000"/>
            <a:headEnd/>
            <a:tailEnd/>
          </a:ln>
        </p:spPr>
      </p:pic>
    </p:spTree>
    <p:extLst>
      <p:ext uri="{BB962C8B-B14F-4D97-AF65-F5344CB8AC3E}">
        <p14:creationId xmlns:p14="http://schemas.microsoft.com/office/powerpoint/2010/main" val="13827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1873957"/>
            <a:ext cx="8885531" cy="2909058"/>
          </a:xfrm>
        </p:spPr>
        <p:txBody>
          <a:bodyPr/>
          <a:lstStyle/>
          <a:p>
            <a:r>
              <a:rPr lang="en-US" dirty="0"/>
              <a:t>How much time passes between each successive drenching? </a:t>
            </a:r>
          </a:p>
          <a:p>
            <a:endParaRPr lang="en-US" dirty="0" smtClean="0"/>
          </a:p>
          <a:p>
            <a:r>
              <a:rPr lang="en-US" dirty="0" smtClean="0"/>
              <a:t>Wave speed = wavelength X frequency</a:t>
            </a:r>
          </a:p>
          <a:p>
            <a:r>
              <a:rPr lang="en-US" dirty="0" smtClean="0"/>
              <a:t>Speed = 2 m/s </a:t>
            </a:r>
          </a:p>
          <a:p>
            <a:r>
              <a:rPr lang="en-US" dirty="0" smtClean="0"/>
              <a:t>Wavelength ( </a:t>
            </a:r>
            <a:r>
              <a:rPr lang="el-GR" dirty="0" smtClean="0"/>
              <a:t>λ</a:t>
            </a:r>
            <a:r>
              <a:rPr lang="en-US" dirty="0" smtClean="0"/>
              <a:t>) =</a:t>
            </a:r>
            <a:r>
              <a:rPr lang="en-US" dirty="0"/>
              <a:t>4 m </a:t>
            </a:r>
            <a:r>
              <a:rPr lang="en-US" dirty="0" smtClean="0"/>
              <a:t> </a:t>
            </a:r>
          </a:p>
          <a:p>
            <a:endParaRPr lang="en-US" dirty="0"/>
          </a:p>
          <a:p>
            <a:r>
              <a:rPr lang="en-US" dirty="0" smtClean="0"/>
              <a:t>Frequency = </a:t>
            </a:r>
            <a:r>
              <a:rPr lang="en-US" u="sng" dirty="0" smtClean="0"/>
              <a:t>4 meters</a:t>
            </a:r>
          </a:p>
          <a:p>
            <a:r>
              <a:rPr lang="en-US" dirty="0"/>
              <a:t>	</a:t>
            </a:r>
            <a:r>
              <a:rPr lang="en-US" dirty="0" smtClean="0"/>
              <a:t>		2 m/s</a:t>
            </a:r>
          </a:p>
          <a:p>
            <a:endParaRPr lang="en-US" dirty="0"/>
          </a:p>
          <a:p>
            <a:r>
              <a:rPr lang="en-US" dirty="0" smtClean="0"/>
              <a:t>= 2 seconds</a:t>
            </a:r>
          </a:p>
          <a:p>
            <a:endParaRPr lang="en-US" dirty="0" smtClean="0"/>
          </a:p>
          <a:p>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p:txBody>
          <a:bodyPr/>
          <a:lstStyle/>
          <a:p>
            <a:r>
              <a:rPr lang="en-US" dirty="0"/>
              <a:t>Category 5</a:t>
            </a:r>
          </a:p>
        </p:txBody>
      </p:sp>
      <p:sp>
        <p:nvSpPr>
          <p:cNvPr id="2" name="Isosceles Triangle 1"/>
          <p:cNvSpPr/>
          <p:nvPr/>
        </p:nvSpPr>
        <p:spPr>
          <a:xfrm>
            <a:off x="8253048" y="1582617"/>
            <a:ext cx="3282461" cy="2661138"/>
          </a:xfrm>
          <a:prstGeom prst="triangle">
            <a:avLst/>
          </a:prstGeom>
          <a:solidFill>
            <a:schemeClr val="bg2">
              <a:lumMod val="60000"/>
              <a:lumOff val="40000"/>
            </a:schemeClr>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endParaRPr lang="en-US" sz="2400" dirty="0" smtClean="0">
              <a:solidFill>
                <a:schemeClr val="bg2">
                  <a:lumMod val="50000"/>
                </a:schemeClr>
              </a:solidFill>
            </a:endParaRPr>
          </a:p>
        </p:txBody>
      </p:sp>
      <p:cxnSp>
        <p:nvCxnSpPr>
          <p:cNvPr id="5" name="Straight Connector 4"/>
          <p:cNvCxnSpPr>
            <a:stCxn id="2" idx="5"/>
            <a:endCxn id="2" idx="5"/>
          </p:cNvCxnSpPr>
          <p:nvPr/>
        </p:nvCxnSpPr>
        <p:spPr>
          <a:xfrm>
            <a:off x="10714892" y="2913186"/>
            <a:ext cx="0" cy="0"/>
          </a:xfrm>
          <a:prstGeom prst="line">
            <a:avLst/>
          </a:prstGeom>
          <a:ln w="127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endCxn id="2" idx="1"/>
          </p:cNvCxnSpPr>
          <p:nvPr/>
        </p:nvCxnSpPr>
        <p:spPr>
          <a:xfrm flipH="1">
            <a:off x="9073663" y="2913186"/>
            <a:ext cx="1453663" cy="0"/>
          </a:xfrm>
          <a:prstGeom prst="line">
            <a:avLst/>
          </a:prstGeom>
          <a:ln w="127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Elbow Connector 12"/>
          <p:cNvCxnSpPr>
            <a:stCxn id="2" idx="1"/>
            <a:endCxn id="2" idx="5"/>
          </p:cNvCxnSpPr>
          <p:nvPr/>
        </p:nvCxnSpPr>
        <p:spPr>
          <a:xfrm rot="10800000" flipH="1">
            <a:off x="9073663" y="2913186"/>
            <a:ext cx="1641231" cy="12700"/>
          </a:xfrm>
          <a:prstGeom prst="bentConnector5">
            <a:avLst>
              <a:gd name="adj1" fmla="val -13929"/>
              <a:gd name="adj2" fmla="val 12276921"/>
              <a:gd name="adj3" fmla="val 113929"/>
            </a:avLst>
          </a:prstGeom>
          <a:ln w="127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9800494" y="2063265"/>
            <a:ext cx="539263" cy="769441"/>
          </a:xfrm>
          <a:prstGeom prst="rect">
            <a:avLst/>
          </a:prstGeom>
        </p:spPr>
        <p:txBody>
          <a:bodyPr wrap="square">
            <a:spAutoFit/>
          </a:bodyPr>
          <a:lstStyle/>
          <a:p>
            <a:r>
              <a:rPr lang="el-GR" sz="4400" b="1" dirty="0"/>
              <a:t>λ</a:t>
            </a:r>
            <a:endParaRPr lang="en-US" sz="4400" b="1" dirty="0"/>
          </a:p>
        </p:txBody>
      </p:sp>
      <p:sp>
        <p:nvSpPr>
          <p:cNvPr id="15" name="TextBox 14"/>
          <p:cNvSpPr txBox="1"/>
          <p:nvPr/>
        </p:nvSpPr>
        <p:spPr>
          <a:xfrm>
            <a:off x="8792308" y="3470034"/>
            <a:ext cx="1008184" cy="830997"/>
          </a:xfrm>
          <a:prstGeom prst="rect">
            <a:avLst/>
          </a:prstGeom>
          <a:noFill/>
        </p:spPr>
        <p:txBody>
          <a:bodyPr wrap="square" rtlCol="0">
            <a:spAutoFit/>
          </a:bodyPr>
          <a:lstStyle/>
          <a:p>
            <a:r>
              <a:rPr lang="en-US" sz="2400" dirty="0" smtClean="0"/>
              <a:t>Speed</a:t>
            </a:r>
          </a:p>
        </p:txBody>
      </p:sp>
      <p:sp>
        <p:nvSpPr>
          <p:cNvPr id="16" name="TextBox 15"/>
          <p:cNvSpPr txBox="1"/>
          <p:nvPr/>
        </p:nvSpPr>
        <p:spPr>
          <a:xfrm>
            <a:off x="9894276" y="3541895"/>
            <a:ext cx="1336432" cy="400110"/>
          </a:xfrm>
          <a:prstGeom prst="rect">
            <a:avLst/>
          </a:prstGeom>
          <a:noFill/>
        </p:spPr>
        <p:txBody>
          <a:bodyPr wrap="square" rtlCol="0">
            <a:spAutoFit/>
          </a:bodyPr>
          <a:lstStyle/>
          <a:p>
            <a:r>
              <a:rPr lang="en-US" sz="2000" dirty="0" smtClean="0"/>
              <a:t>frequency</a:t>
            </a:r>
          </a:p>
        </p:txBody>
      </p:sp>
    </p:spTree>
    <p:extLst>
      <p:ext uri="{BB962C8B-B14F-4D97-AF65-F5344CB8AC3E}">
        <p14:creationId xmlns:p14="http://schemas.microsoft.com/office/powerpoint/2010/main" val="38546243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0" y="1873960"/>
            <a:ext cx="4606013" cy="2860335"/>
          </a:xfrm>
        </p:spPr>
        <p:txBody>
          <a:bodyPr/>
          <a:lstStyle/>
          <a:p>
            <a:r>
              <a:rPr lang="en-US" dirty="0" smtClean="0"/>
              <a:t>What happens to the speed of sound as the temperature changes?</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5</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8682" y="857621"/>
            <a:ext cx="4924425" cy="3876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634312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1803619"/>
            <a:ext cx="8885531" cy="2001892"/>
          </a:xfrm>
        </p:spPr>
        <p:txBody>
          <a:bodyPr/>
          <a:lstStyle/>
          <a:p>
            <a:pPr algn="ctr"/>
            <a:r>
              <a:rPr lang="en-US" dirty="0"/>
              <a:t>Remember that sound is a vibration of kinetic energy passed from molecule to molecule. The closer the molecules are to each other and the tighter their bonds, the less time it takes for them to pass the sound to each other and the faster sound can travel</a:t>
            </a:r>
            <a:r>
              <a:rPr lang="en-US" dirty="0" smtClean="0"/>
              <a:t>.</a:t>
            </a:r>
          </a:p>
          <a:p>
            <a:pPr algn="ctr"/>
            <a:r>
              <a:rPr lang="en-US" dirty="0" smtClean="0"/>
              <a:t>Heat</a:t>
            </a:r>
            <a:r>
              <a:rPr lang="en-US" dirty="0"/>
              <a:t>, like sound, is a form of kinetic energy. Molecules at higher temperatures have more energy, thus they can vibrate faster. </a:t>
            </a:r>
            <a:endParaRPr lang="en-US" dirty="0" smtClean="0"/>
          </a:p>
          <a:p>
            <a:pPr algn="ctr"/>
            <a:r>
              <a:rPr lang="en-US" dirty="0" smtClean="0"/>
              <a:t>Since </a:t>
            </a:r>
            <a:r>
              <a:rPr lang="en-US" dirty="0"/>
              <a:t>the molecules vibrate faster, sound waves can travel more </a:t>
            </a:r>
            <a:r>
              <a:rPr lang="en-US" dirty="0" smtClean="0"/>
              <a:t>quickly</a:t>
            </a:r>
          </a:p>
          <a:p>
            <a:pPr algn="ctr"/>
            <a:r>
              <a:rPr lang="en-US" dirty="0" smtClean="0"/>
              <a:t>Higher temp = faster speed</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2060791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0" y="599712"/>
            <a:ext cx="6598936" cy="4581891"/>
          </a:xfrm>
        </p:spPr>
        <p:txBody>
          <a:bodyPr/>
          <a:lstStyle/>
          <a:p>
            <a:r>
              <a:rPr lang="en-US" dirty="0"/>
              <a:t>You are in a long mining tunnel deep under the earth. You have a friend that is several thousands of feet away from you in the tunnel. You tell this person using a </a:t>
            </a:r>
            <a:r>
              <a:rPr lang="en-US" dirty="0" err="1"/>
              <a:t>walkie</a:t>
            </a:r>
            <a:r>
              <a:rPr lang="en-US" dirty="0"/>
              <a:t> talkie to yell and clang on the pipes on the tunnel floor at the same time. </a:t>
            </a:r>
            <a:r>
              <a:rPr lang="en-US" dirty="0" smtClean="0"/>
              <a:t>Which will you hear first- the yell or the tapping?</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5</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7360" y="599709"/>
            <a:ext cx="3335165" cy="41598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1523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7877908" y="328250"/>
            <a:ext cx="2849301" cy="3547603"/>
          </a:xfrm>
        </p:spPr>
        <p:txBody>
          <a:bodyPr/>
          <a:lstStyle/>
          <a:p>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5</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2383" y="570030"/>
            <a:ext cx="5871063" cy="50497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31018" y="354990"/>
            <a:ext cx="3826487" cy="52856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402147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en-US" dirty="0" smtClean="0"/>
              <a:t>A piano tuner hears 3 beats/second when listening to a piano wire and a tuning fork at the same time. After tightening the string, 4 beats/second are  heard. </a:t>
            </a:r>
          </a:p>
          <a:p>
            <a:pPr algn="ctr"/>
            <a:r>
              <a:rPr lang="en-US" dirty="0" smtClean="0"/>
              <a:t>Do you loosen or tighten the wire?</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978699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en-US" dirty="0" smtClean="0"/>
              <a:t>Sound waves are</a:t>
            </a:r>
          </a:p>
          <a:p>
            <a:pPr algn="ctr"/>
            <a:endParaRPr lang="en-US" dirty="0" smtClean="0"/>
          </a:p>
          <a:p>
            <a:pPr marL="514350" indent="-514350" algn="ctr">
              <a:buAutoNum type="alphaLcPeriod"/>
            </a:pPr>
            <a:r>
              <a:rPr lang="en-US" dirty="0" smtClean="0"/>
              <a:t>Electromagnetic waves</a:t>
            </a:r>
          </a:p>
          <a:p>
            <a:pPr marL="514350" indent="-514350" algn="ctr">
              <a:buAutoNum type="alphaLcPeriod"/>
            </a:pPr>
            <a:r>
              <a:rPr lang="en-US" dirty="0" smtClean="0"/>
              <a:t>Longitudinal waves</a:t>
            </a:r>
          </a:p>
          <a:p>
            <a:pPr marL="514350" indent="-514350" algn="ctr">
              <a:buAutoNum type="alphaLcPeriod"/>
            </a:pPr>
            <a:r>
              <a:rPr lang="en-US" dirty="0" smtClean="0"/>
              <a:t>Transverse waves</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1210928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1453662"/>
            <a:ext cx="8885531" cy="2867664"/>
          </a:xfrm>
        </p:spPr>
        <p:txBody>
          <a:bodyPr/>
          <a:lstStyle/>
          <a:p>
            <a:pPr algn="ctr"/>
            <a:r>
              <a:rPr lang="en-US" dirty="0"/>
              <a:t>The piano tuner should </a:t>
            </a:r>
            <a:r>
              <a:rPr lang="en-US" b="1" u="sng" dirty="0">
                <a:solidFill>
                  <a:schemeClr val="accent4">
                    <a:lumMod val="60000"/>
                    <a:lumOff val="40000"/>
                  </a:schemeClr>
                </a:solidFill>
              </a:rPr>
              <a:t>loosen</a:t>
            </a:r>
            <a:r>
              <a:rPr lang="en-US" dirty="0"/>
              <a:t> the piano string. When 3 beats per second is first heard, the tuner knows he was 3 hertz off the correct frequency. </a:t>
            </a:r>
            <a:r>
              <a:rPr lang="en-US" dirty="0" smtClean="0"/>
              <a:t>But when </a:t>
            </a:r>
            <a:r>
              <a:rPr lang="en-US" dirty="0"/>
              <a:t>he tightened the string and increased its frequency, a lower beat frequency would have told him he was on the right track. But the greater beat frequency told him he should have been loosen­ing the string. </a:t>
            </a:r>
            <a:endParaRPr lang="en-US" dirty="0" smtClean="0"/>
          </a:p>
          <a:p>
            <a:pPr algn="ctr"/>
            <a:r>
              <a:rPr lang="en-US" dirty="0" smtClean="0"/>
              <a:t>When </a:t>
            </a:r>
            <a:r>
              <a:rPr lang="en-US" dirty="0"/>
              <a:t>there is no beat frequency, the frequencies match.</a:t>
            </a:r>
          </a:p>
        </p:txBody>
      </p:sp>
      <p:sp>
        <p:nvSpPr>
          <p:cNvPr id="18" name="Text Placeholder 17"/>
          <p:cNvSpPr>
            <a:spLocks noGrp="1"/>
          </p:cNvSpPr>
          <p:nvPr>
            <p:ph type="body" sz="quarter" idx="16"/>
          </p:nvPr>
        </p:nvSpPr>
        <p:spPr/>
        <p:txBody>
          <a:bodyPr/>
          <a:lstStyle/>
          <a:p>
            <a:r>
              <a:rPr lang="en-US" dirty="0" smtClean="0"/>
              <a:t>50</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38052424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en-US" dirty="0"/>
              <a:t>A sound wave </a:t>
            </a:r>
            <a:r>
              <a:rPr lang="en-US" dirty="0" smtClean="0"/>
              <a:t>a </a:t>
            </a:r>
            <a:r>
              <a:rPr lang="en-US" dirty="0"/>
              <a:t>longitudinal </a:t>
            </a:r>
            <a:r>
              <a:rPr lang="en-US" dirty="0" smtClean="0"/>
              <a:t>wave, traveling </a:t>
            </a:r>
            <a:r>
              <a:rPr lang="en-US" dirty="0"/>
              <a:t>through </a:t>
            </a:r>
            <a:r>
              <a:rPr lang="en-US" dirty="0" smtClean="0"/>
              <a:t> </a:t>
            </a:r>
            <a:r>
              <a:rPr lang="en-US" dirty="0"/>
              <a:t>mediums via compressions and rarefactions</a:t>
            </a:r>
            <a:r>
              <a:rPr lang="en-US" dirty="0" smtClean="0"/>
              <a:t>.</a:t>
            </a:r>
          </a:p>
          <a:p>
            <a:pPr algn="ctr"/>
            <a:r>
              <a:rPr lang="en-US" dirty="0" smtClean="0"/>
              <a:t> </a:t>
            </a:r>
            <a:r>
              <a:rPr lang="en-US" dirty="0"/>
              <a:t>For example, sound travels in this fashion by compressing the air molecules in the surrounding area</a:t>
            </a: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17006179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______________ </a:t>
            </a:r>
            <a:r>
              <a:rPr lang="en-US" dirty="0"/>
              <a:t>waves are waves that transfer energy in the same direction as the </a:t>
            </a:r>
          </a:p>
          <a:p>
            <a:r>
              <a:rPr lang="en-US" dirty="0"/>
              <a:t>disturbance in the medium of propagation. </a:t>
            </a: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10920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594340" y="1873957"/>
            <a:ext cx="9495693" cy="2001892"/>
          </a:xfrm>
        </p:spPr>
        <p:txBody>
          <a:bodyPr/>
          <a:lstStyle/>
          <a:p>
            <a:r>
              <a:rPr lang="en-US" dirty="0" smtClean="0"/>
              <a:t> </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p:txBody>
          <a:bodyPr/>
          <a:lstStyle/>
          <a:p>
            <a:r>
              <a:rPr lang="en-US" dirty="0"/>
              <a:t>Category 1</a:t>
            </a:r>
          </a:p>
        </p:txBody>
      </p:sp>
      <p:sp>
        <p:nvSpPr>
          <p:cNvPr id="2" name="Rectangle 1"/>
          <p:cNvSpPr/>
          <p:nvPr/>
        </p:nvSpPr>
        <p:spPr>
          <a:xfrm>
            <a:off x="3048002" y="2039817"/>
            <a:ext cx="6635263" cy="3323987"/>
          </a:xfrm>
          <a:prstGeom prst="rect">
            <a:avLst/>
          </a:prstGeom>
        </p:spPr>
        <p:txBody>
          <a:bodyPr wrap="square">
            <a:spAutoFit/>
          </a:bodyPr>
          <a:lstStyle/>
          <a:p>
            <a:pPr algn="ctr">
              <a:lnSpc>
                <a:spcPct val="150000"/>
              </a:lnSpc>
            </a:pPr>
            <a:r>
              <a:rPr lang="en-US" sz="2800" b="1" dirty="0"/>
              <a:t>Longitudinal waves are waves that transfer energy in the same direction as the </a:t>
            </a:r>
          </a:p>
          <a:p>
            <a:pPr algn="ctr">
              <a:lnSpc>
                <a:spcPct val="150000"/>
              </a:lnSpc>
            </a:pPr>
            <a:r>
              <a:rPr lang="en-US" sz="2800" b="1" dirty="0"/>
              <a:t>disturbance in the medium of propagation. </a:t>
            </a:r>
          </a:p>
        </p:txBody>
      </p:sp>
    </p:spTree>
    <p:extLst>
      <p:ext uri="{BB962C8B-B14F-4D97-AF65-F5344CB8AC3E}">
        <p14:creationId xmlns:p14="http://schemas.microsoft.com/office/powerpoint/2010/main" val="28913454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What is the range of human hearing?</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p:txBody>
          <a:bodyPr/>
          <a:lstStyle/>
          <a:p>
            <a:r>
              <a:rPr lang="en-US" dirty="0"/>
              <a:t>Category 1</a:t>
            </a:r>
          </a:p>
        </p:txBody>
      </p:sp>
    </p:spTree>
    <p:extLst>
      <p:ext uri="{BB962C8B-B14F-4D97-AF65-F5344CB8AC3E}">
        <p14:creationId xmlns:p14="http://schemas.microsoft.com/office/powerpoint/2010/main" val="4090803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63151B4-AA19-4907-9168-9B66268D5F1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Concourse</Template>
  <TotalTime>0</TotalTime>
  <Words>1321</Words>
  <Application>Microsoft Office PowerPoint</Application>
  <PresentationFormat>Custom</PresentationFormat>
  <Paragraphs>200</Paragraphs>
  <Slides>50</Slides>
  <Notes>0</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Office Theme</vt:lpstr>
      <vt:lpstr>Category 1</vt:lpstr>
      <vt:lpstr>Category 1</vt:lpstr>
      <vt:lpstr>Category 1</vt:lpstr>
      <vt:lpstr>Category 1</vt:lpstr>
      <vt:lpstr>Category 1</vt:lpstr>
      <vt:lpstr>Category 1</vt:lpstr>
      <vt:lpstr>Category 1</vt:lpstr>
      <vt:lpstr>Category 1</vt:lpstr>
      <vt:lpstr>Category 1</vt:lpstr>
      <vt:lpstr>Category 1</vt:lpstr>
      <vt:lpstr>Category 2</vt:lpstr>
      <vt:lpstr>Category 2</vt:lpstr>
      <vt:lpstr>PowerPoint Presentation</vt:lpstr>
      <vt:lpstr>Category 2</vt:lpstr>
      <vt:lpstr>Category 2</vt:lpstr>
      <vt:lpstr>Category 2</vt:lpstr>
      <vt:lpstr>Category 2</vt:lpstr>
      <vt:lpstr>Category 2</vt:lpstr>
      <vt:lpstr>Category 2</vt:lpstr>
      <vt:lpstr>Category 2</vt:lpstr>
      <vt:lpstr>Category 3</vt:lpstr>
      <vt:lpstr>Category 3</vt:lpstr>
      <vt:lpstr>Category 3</vt:lpstr>
      <vt:lpstr>Category 3</vt:lpstr>
      <vt:lpstr>Category 3</vt:lpstr>
      <vt:lpstr>Category 3</vt:lpstr>
      <vt:lpstr>Category 3</vt:lpstr>
      <vt:lpstr>Category 3</vt:lpstr>
      <vt:lpstr>Category 3</vt:lpstr>
      <vt:lpstr>Category 3</vt:lpstr>
      <vt:lpstr>Category 4</vt:lpstr>
      <vt:lpstr>Category 4</vt:lpstr>
      <vt:lpstr>Category 4</vt:lpstr>
      <vt:lpstr>Category 4</vt:lpstr>
      <vt:lpstr>Category 4</vt:lpstr>
      <vt:lpstr>Category 4</vt:lpstr>
      <vt:lpstr>Category 4</vt:lpstr>
      <vt:lpstr>Category 4</vt:lpstr>
      <vt:lpstr>Category 4</vt:lpstr>
      <vt:lpstr>Category 4</vt:lpstr>
      <vt:lpstr>Category 5</vt:lpstr>
      <vt:lpstr>Category 5</vt:lpstr>
      <vt:lpstr>Category 5</vt:lpstr>
      <vt:lpstr>Category 5</vt:lpstr>
      <vt:lpstr>Category 5</vt:lpstr>
      <vt:lpstr>Category 5</vt:lpstr>
      <vt:lpstr>Category 5</vt:lpstr>
      <vt:lpstr>Category 5</vt:lpstr>
      <vt:lpstr>Category 5</vt:lpstr>
      <vt:lpstr>Category 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2013-12-02T01:28:01Z</dcterms:created>
  <dcterms:modified xsi:type="dcterms:W3CDTF">2015-01-24T02:52:05Z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TC040012069991</vt:lpwstr>
  </property>
</Properties>
</file>